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503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3995928"/>
            <a:ext cx="13048488" cy="978408"/>
          </a:xfrm>
          <a:prstGeom prst="rect">
            <a:avLst/>
          </a:prstGeom>
          <a:noFill/>
          <a:ln/>
        </p:spPr>
        <p:txBody>
          <a:bodyPr wrap="none" lIns="0" tIns="0" rIns="0" bIns="0" rtlCol="0" anchor="ctr"/>
          <a:lstStyle/>
          <a:p>
            <a:pPr marL="0" indent="0" algn="l">
              <a:lnSpc>
                <a:spcPts val="7700"/>
              </a:lnSpc>
              <a:buNone/>
            </a:pPr>
            <a:r>
              <a:rPr lang="en-US" sz="6160" dirty="0">
                <a:solidFill>
                  <a:srgbClr val="000000"/>
                </a:solidFill>
                <a:latin typeface="思源黑体-思源黑体-SemiBold" pitchFamily="34" charset="0"/>
                <a:ea typeface="思源黑体-思源黑体-SemiBold" pitchFamily="34" charset="-122"/>
                <a:cs typeface="思源黑体-思源黑体-SemiBold" pitchFamily="34" charset="-120"/>
              </a:rPr>
              <a:t>Employee Management System</a:t>
            </a:r>
            <a:endParaRPr lang="en-US" sz="6160" dirty="0"/>
          </a:p>
        </p:txBody>
      </p:sp>
      <p:sp>
        <p:nvSpPr>
          <p:cNvPr id="5" name="Text 1"/>
          <p:cNvSpPr/>
          <p:nvPr/>
        </p:nvSpPr>
        <p:spPr>
          <a:xfrm>
            <a:off x="795528" y="5230368"/>
            <a:ext cx="13048488"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This presentation outlines an employee management web application built with Java full stack and MySQL. The application provides functionalities for adding, viewing, editing, and deleting employee details, streamlining the management process for organizations.</a:t>
            </a:r>
            <a:endParaRPr lang="en-US" sz="17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sp>
        <p:nvSpPr>
          <p:cNvPr id="4" name="Text 0"/>
          <p:cNvSpPr/>
          <p:nvPr/>
        </p:nvSpPr>
        <p:spPr>
          <a:xfrm>
            <a:off x="6647688" y="2331720"/>
            <a:ext cx="7196328" cy="1143000"/>
          </a:xfrm>
          <a:prstGeom prst="rect">
            <a:avLst/>
          </a:prstGeom>
          <a:noFill/>
          <a:ln/>
        </p:spPr>
        <p:txBody>
          <a:bodyPr wrap="squar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Employee Management Module Overview</a:t>
            </a:r>
            <a:endParaRPr lang="en-US" sz="3570" dirty="0"/>
          </a:p>
        </p:txBody>
      </p:sp>
      <p:sp>
        <p:nvSpPr>
          <p:cNvPr id="5" name="Text 1"/>
          <p:cNvSpPr/>
          <p:nvPr/>
        </p:nvSpPr>
        <p:spPr>
          <a:xfrm>
            <a:off x="6876288" y="3941064"/>
            <a:ext cx="3035808" cy="713232"/>
          </a:xfrm>
          <a:prstGeom prst="rect">
            <a:avLst/>
          </a:prstGeom>
          <a:noFill/>
          <a:ln/>
        </p:spPr>
        <p:txBody>
          <a:bodyPr wrap="squar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Add Employee Records</a:t>
            </a:r>
            <a:endParaRPr lang="en-US" sz="2230" dirty="0"/>
          </a:p>
        </p:txBody>
      </p:sp>
      <p:sp>
        <p:nvSpPr>
          <p:cNvPr id="6" name="Text 2"/>
          <p:cNvSpPr/>
          <p:nvPr/>
        </p:nvSpPr>
        <p:spPr>
          <a:xfrm>
            <a:off x="6876288" y="5330952"/>
            <a:ext cx="303580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View Employee Lists</a:t>
            </a:r>
            <a:endParaRPr lang="en-US" sz="2230" dirty="0"/>
          </a:p>
        </p:txBody>
      </p:sp>
      <p:sp>
        <p:nvSpPr>
          <p:cNvPr id="7" name="Text 3"/>
          <p:cNvSpPr/>
          <p:nvPr/>
        </p:nvSpPr>
        <p:spPr>
          <a:xfrm>
            <a:off x="10588752" y="3941064"/>
            <a:ext cx="303580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Update Existing Data</a:t>
            </a:r>
            <a:endParaRPr lang="en-US" sz="2230" dirty="0"/>
          </a:p>
        </p:txBody>
      </p:sp>
      <p:sp>
        <p:nvSpPr>
          <p:cNvPr id="8" name="Text 4"/>
          <p:cNvSpPr/>
          <p:nvPr/>
        </p:nvSpPr>
        <p:spPr>
          <a:xfrm>
            <a:off x="10588752" y="5330952"/>
            <a:ext cx="303580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Delete Records</a:t>
            </a:r>
            <a:endParaRPr lang="en-US" sz="22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sp>
        <p:nvSpPr>
          <p:cNvPr id="6" name="Text 0"/>
          <p:cNvSpPr/>
          <p:nvPr/>
        </p:nvSpPr>
        <p:spPr>
          <a:xfrm>
            <a:off x="795528" y="535259"/>
            <a:ext cx="13048488" cy="863773"/>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rPr>
              <a:t>SAMPLE OUTPUT:</a:t>
            </a:r>
            <a:endParaRPr lang="en-US" sz="3570" dirty="0"/>
          </a:p>
        </p:txBody>
      </p:sp>
      <p:sp>
        <p:nvSpPr>
          <p:cNvPr id="7" name="Text 1"/>
          <p:cNvSpPr/>
          <p:nvPr/>
        </p:nvSpPr>
        <p:spPr>
          <a:xfrm>
            <a:off x="795528" y="2697480"/>
            <a:ext cx="13048488" cy="1088136"/>
          </a:xfrm>
          <a:prstGeom prst="rect">
            <a:avLst/>
          </a:prstGeom>
          <a:noFill/>
          <a:ln/>
        </p:spPr>
        <p:txBody>
          <a:bodyPr wrap="square" lIns="0" tIns="0" rIns="0" bIns="0" rtlCol="0" anchor="ctr"/>
          <a:lstStyle/>
          <a:p>
            <a:pPr marL="0" indent="0" algn="l">
              <a:lnSpc>
                <a:spcPts val="2850"/>
              </a:lnSpc>
              <a:buNone/>
            </a:pPr>
            <a:endParaRPr lang="en-US" sz="1780" dirty="0"/>
          </a:p>
        </p:txBody>
      </p:sp>
      <p:sp>
        <p:nvSpPr>
          <p:cNvPr id="8" name="Text 2"/>
          <p:cNvSpPr/>
          <p:nvPr/>
        </p:nvSpPr>
        <p:spPr>
          <a:xfrm>
            <a:off x="795528" y="5084064"/>
            <a:ext cx="4123944"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9" name="Text 3"/>
          <p:cNvSpPr/>
          <p:nvPr/>
        </p:nvSpPr>
        <p:spPr>
          <a:xfrm>
            <a:off x="795528" y="5641848"/>
            <a:ext cx="4123944"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t>
            </a:r>
            <a:endParaRPr lang="en-US" sz="1780" dirty="0"/>
          </a:p>
        </p:txBody>
      </p:sp>
      <p:sp>
        <p:nvSpPr>
          <p:cNvPr id="10" name="Text 4"/>
          <p:cNvSpPr/>
          <p:nvPr/>
        </p:nvSpPr>
        <p:spPr>
          <a:xfrm>
            <a:off x="5257800" y="5084064"/>
            <a:ext cx="4123944"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1" name="Text 5"/>
          <p:cNvSpPr/>
          <p:nvPr/>
        </p:nvSpPr>
        <p:spPr>
          <a:xfrm>
            <a:off x="5257800" y="5641848"/>
            <a:ext cx="4123944" cy="731520"/>
          </a:xfrm>
          <a:prstGeom prst="rect">
            <a:avLst/>
          </a:prstGeom>
          <a:noFill/>
          <a:ln/>
        </p:spPr>
        <p:txBody>
          <a:bodyPr wrap="square" lIns="0" tIns="0" rIns="0" bIns="0" rtlCol="0" anchor="ctr"/>
          <a:lstStyle/>
          <a:p>
            <a:pPr marL="0" indent="0" algn="l">
              <a:lnSpc>
                <a:spcPts val="2850"/>
              </a:lnSpc>
              <a:buNone/>
            </a:pPr>
            <a:endParaRPr lang="en-US" sz="1780" dirty="0"/>
          </a:p>
        </p:txBody>
      </p:sp>
      <p:sp>
        <p:nvSpPr>
          <p:cNvPr id="12" name="Text 6"/>
          <p:cNvSpPr/>
          <p:nvPr/>
        </p:nvSpPr>
        <p:spPr>
          <a:xfrm>
            <a:off x="9720072" y="5084064"/>
            <a:ext cx="4123944"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3" name="Text 7"/>
          <p:cNvSpPr/>
          <p:nvPr/>
        </p:nvSpPr>
        <p:spPr>
          <a:xfrm>
            <a:off x="9720072" y="5641848"/>
            <a:ext cx="4123944" cy="731520"/>
          </a:xfrm>
          <a:prstGeom prst="rect">
            <a:avLst/>
          </a:prstGeom>
          <a:noFill/>
          <a:ln/>
        </p:spPr>
        <p:txBody>
          <a:bodyPr wrap="square" lIns="0" tIns="0" rIns="0" bIns="0" rtlCol="0" anchor="ctr"/>
          <a:lstStyle/>
          <a:p>
            <a:pPr marL="0" indent="0" algn="l">
              <a:lnSpc>
                <a:spcPts val="2850"/>
              </a:lnSpc>
              <a:buNone/>
            </a:pPr>
            <a:endParaRPr lang="en-US" sz="1780" dirty="0"/>
          </a:p>
        </p:txBody>
      </p:sp>
      <p:pic>
        <p:nvPicPr>
          <p:cNvPr id="15" name="Picture 14">
            <a:extLst>
              <a:ext uri="{FF2B5EF4-FFF2-40B4-BE49-F238E27FC236}">
                <a16:creationId xmlns:a16="http://schemas.microsoft.com/office/drawing/2014/main" id="{A41D1DC6-6237-C42A-519A-518C7E3A1FA8}"/>
              </a:ext>
            </a:extLst>
          </p:cNvPr>
          <p:cNvPicPr>
            <a:picLocks noChangeAspect="1"/>
          </p:cNvPicPr>
          <p:nvPr/>
        </p:nvPicPr>
        <p:blipFill>
          <a:blip r:embed="rId4"/>
          <a:stretch>
            <a:fillRect/>
          </a:stretch>
        </p:blipFill>
        <p:spPr>
          <a:xfrm>
            <a:off x="0" y="1399032"/>
            <a:ext cx="14630400" cy="60165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sp>
        <p:nvSpPr>
          <p:cNvPr id="9" name="Text 0"/>
          <p:cNvSpPr/>
          <p:nvPr/>
        </p:nvSpPr>
        <p:spPr>
          <a:xfrm>
            <a:off x="795528" y="64922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rPr>
              <a:t>CONCLUSION:</a:t>
            </a:r>
            <a:endParaRPr lang="en-US" sz="3570" dirty="0"/>
          </a:p>
        </p:txBody>
      </p:sp>
      <p:sp>
        <p:nvSpPr>
          <p:cNvPr id="10" name="Text 1"/>
          <p:cNvSpPr/>
          <p:nvPr/>
        </p:nvSpPr>
        <p:spPr>
          <a:xfrm>
            <a:off x="795528" y="1472184"/>
            <a:ext cx="13048488" cy="731520"/>
          </a:xfrm>
          <a:prstGeom prst="rect">
            <a:avLst/>
          </a:prstGeom>
          <a:noFill/>
          <a:ln/>
        </p:spPr>
        <p:txBody>
          <a:bodyPr wrap="square" lIns="0" tIns="0" rIns="0" bIns="0" rtlCol="0" anchor="ctr"/>
          <a:lstStyle/>
          <a:p>
            <a:pPr marL="0" indent="0" algn="l">
              <a:lnSpc>
                <a:spcPts val="2850"/>
              </a:lnSpc>
              <a:buNone/>
            </a:pPr>
            <a:endParaRPr lang="en-US" sz="1780" dirty="0"/>
          </a:p>
        </p:txBody>
      </p:sp>
      <p:sp>
        <p:nvSpPr>
          <p:cNvPr id="11" name="Text 2"/>
          <p:cNvSpPr/>
          <p:nvPr/>
        </p:nvSpPr>
        <p:spPr>
          <a:xfrm>
            <a:off x="914400" y="4178808"/>
            <a:ext cx="3054096" cy="713232"/>
          </a:xfrm>
          <a:prstGeom prst="rect">
            <a:avLst/>
          </a:prstGeom>
          <a:noFill/>
          <a:ln/>
        </p:spPr>
        <p:txBody>
          <a:bodyPr wrap="square" lIns="0" tIns="0" rIns="0" bIns="0" rtlCol="0" anchor="ctr"/>
          <a:lstStyle/>
          <a:p>
            <a:pPr marL="0" indent="0" algn="r">
              <a:lnSpc>
                <a:spcPts val="2790"/>
              </a:lnSpc>
              <a:buNone/>
            </a:pPr>
            <a:endParaRPr lang="en-US" sz="2230" dirty="0"/>
          </a:p>
        </p:txBody>
      </p:sp>
      <p:sp>
        <p:nvSpPr>
          <p:cNvPr id="12" name="Text 3"/>
          <p:cNvSpPr/>
          <p:nvPr/>
        </p:nvSpPr>
        <p:spPr>
          <a:xfrm>
            <a:off x="914400" y="5138928"/>
            <a:ext cx="3054096" cy="731520"/>
          </a:xfrm>
          <a:prstGeom prst="rect">
            <a:avLst/>
          </a:prstGeom>
          <a:noFill/>
          <a:ln/>
        </p:spPr>
        <p:txBody>
          <a:bodyPr wrap="square" lIns="0" tIns="0" rIns="0" bIns="0" rtlCol="0" anchor="ctr"/>
          <a:lstStyle/>
          <a:p>
            <a:pPr marL="0" indent="0" algn="r">
              <a:lnSpc>
                <a:spcPts val="2850"/>
              </a:lnSpc>
              <a:buNone/>
            </a:pPr>
            <a:endParaRPr lang="en-US" sz="1780" dirty="0"/>
          </a:p>
        </p:txBody>
      </p:sp>
      <p:sp>
        <p:nvSpPr>
          <p:cNvPr id="13" name="Text 4"/>
          <p:cNvSpPr/>
          <p:nvPr/>
        </p:nvSpPr>
        <p:spPr>
          <a:xfrm>
            <a:off x="4764024" y="4818888"/>
            <a:ext cx="722376" cy="411480"/>
          </a:xfrm>
          <a:prstGeom prst="rect">
            <a:avLst/>
          </a:prstGeom>
          <a:noFill/>
          <a:ln/>
        </p:spPr>
        <p:txBody>
          <a:bodyPr wrap="none" lIns="0" tIns="0" rIns="0" bIns="0" rtlCol="0" anchor="ctr"/>
          <a:lstStyle/>
          <a:p>
            <a:pPr marL="0" indent="0" algn="l">
              <a:lnSpc>
                <a:spcPts val="2670"/>
              </a:lnSpc>
              <a:buNone/>
            </a:pPr>
            <a:endParaRPr lang="en-US" sz="2230" dirty="0"/>
          </a:p>
        </p:txBody>
      </p:sp>
      <p:sp>
        <p:nvSpPr>
          <p:cNvPr id="14" name="Text 5"/>
          <p:cNvSpPr/>
          <p:nvPr/>
        </p:nvSpPr>
        <p:spPr>
          <a:xfrm>
            <a:off x="8467344" y="2679192"/>
            <a:ext cx="173736" cy="411480"/>
          </a:xfrm>
          <a:prstGeom prst="rect">
            <a:avLst/>
          </a:prstGeom>
          <a:noFill/>
          <a:ln/>
        </p:spPr>
        <p:txBody>
          <a:bodyPr wrap="none" lIns="0" tIns="0" rIns="0" bIns="0" rtlCol="0" anchor="ctr"/>
          <a:lstStyle/>
          <a:p>
            <a:pPr marL="0" indent="0" algn="l">
              <a:lnSpc>
                <a:spcPts val="2670"/>
              </a:lnSpc>
              <a:buNone/>
            </a:pPr>
            <a:endParaRPr lang="en-US" sz="2230" dirty="0"/>
          </a:p>
        </p:txBody>
      </p:sp>
      <p:sp>
        <p:nvSpPr>
          <p:cNvPr id="15" name="Text 6"/>
          <p:cNvSpPr/>
          <p:nvPr/>
        </p:nvSpPr>
        <p:spPr>
          <a:xfrm>
            <a:off x="10222992" y="2807208"/>
            <a:ext cx="3502152" cy="713232"/>
          </a:xfrm>
          <a:prstGeom prst="rect">
            <a:avLst/>
          </a:prstGeom>
          <a:noFill/>
          <a:ln/>
        </p:spPr>
        <p:txBody>
          <a:bodyPr wrap="square" lIns="0" tIns="0" rIns="0" bIns="0" rtlCol="0" anchor="ctr"/>
          <a:lstStyle/>
          <a:p>
            <a:pPr marL="0" indent="0" algn="l">
              <a:lnSpc>
                <a:spcPts val="2790"/>
              </a:lnSpc>
              <a:buNone/>
            </a:pPr>
            <a:endParaRPr lang="en-US" sz="2230" dirty="0"/>
          </a:p>
        </p:txBody>
      </p:sp>
      <p:sp>
        <p:nvSpPr>
          <p:cNvPr id="16" name="Text 7"/>
          <p:cNvSpPr/>
          <p:nvPr/>
        </p:nvSpPr>
        <p:spPr>
          <a:xfrm>
            <a:off x="10222992" y="3776472"/>
            <a:ext cx="3502152" cy="731520"/>
          </a:xfrm>
          <a:prstGeom prst="rect">
            <a:avLst/>
          </a:prstGeom>
          <a:noFill/>
          <a:ln/>
        </p:spPr>
        <p:txBody>
          <a:bodyPr wrap="square" lIns="0" tIns="0" rIns="0" bIns="0" rtlCol="0" anchor="ctr"/>
          <a:lstStyle/>
          <a:p>
            <a:pPr marL="0" indent="0" algn="l">
              <a:lnSpc>
                <a:spcPts val="2850"/>
              </a:lnSpc>
              <a:buNone/>
            </a:pPr>
            <a:endParaRPr lang="en-US" sz="1780" dirty="0"/>
          </a:p>
        </p:txBody>
      </p:sp>
      <p:sp>
        <p:nvSpPr>
          <p:cNvPr id="17" name="Text 8"/>
          <p:cNvSpPr/>
          <p:nvPr/>
        </p:nvSpPr>
        <p:spPr>
          <a:xfrm>
            <a:off x="8467344" y="6958584"/>
            <a:ext cx="173736" cy="411480"/>
          </a:xfrm>
          <a:prstGeom prst="rect">
            <a:avLst/>
          </a:prstGeom>
          <a:noFill/>
          <a:ln/>
        </p:spPr>
        <p:txBody>
          <a:bodyPr wrap="none" lIns="0" tIns="0" rIns="0" bIns="0" rtlCol="0" anchor="ctr"/>
          <a:lstStyle/>
          <a:p>
            <a:pPr marL="0" indent="0" algn="l">
              <a:lnSpc>
                <a:spcPts val="2670"/>
              </a:lnSpc>
              <a:buNone/>
            </a:pPr>
            <a:endParaRPr lang="en-US" sz="2230" dirty="0"/>
          </a:p>
        </p:txBody>
      </p:sp>
      <p:sp>
        <p:nvSpPr>
          <p:cNvPr id="18" name="Text 9"/>
          <p:cNvSpPr/>
          <p:nvPr/>
        </p:nvSpPr>
        <p:spPr>
          <a:xfrm>
            <a:off x="10222992" y="5550408"/>
            <a:ext cx="3502152" cy="713232"/>
          </a:xfrm>
          <a:prstGeom prst="rect">
            <a:avLst/>
          </a:prstGeom>
          <a:noFill/>
          <a:ln/>
        </p:spPr>
        <p:txBody>
          <a:bodyPr wrap="square" lIns="0" tIns="0" rIns="0" bIns="0" rtlCol="0" anchor="ctr"/>
          <a:lstStyle/>
          <a:p>
            <a:pPr marL="0" indent="0" algn="l">
              <a:lnSpc>
                <a:spcPts val="2790"/>
              </a:lnSpc>
              <a:buNone/>
            </a:pPr>
            <a:endParaRPr lang="en-US" sz="2230" dirty="0"/>
          </a:p>
        </p:txBody>
      </p:sp>
      <p:sp>
        <p:nvSpPr>
          <p:cNvPr id="19" name="Text 10"/>
          <p:cNvSpPr/>
          <p:nvPr/>
        </p:nvSpPr>
        <p:spPr>
          <a:xfrm>
            <a:off x="10222992" y="6510528"/>
            <a:ext cx="3502152" cy="731520"/>
          </a:xfrm>
          <a:prstGeom prst="rect">
            <a:avLst/>
          </a:prstGeom>
          <a:noFill/>
          <a:ln/>
        </p:spPr>
        <p:txBody>
          <a:bodyPr wrap="square" lIns="0" tIns="0" rIns="0" bIns="0" rtlCol="0" anchor="ctr"/>
          <a:lstStyle/>
          <a:p>
            <a:pPr marL="0" indent="0" algn="l">
              <a:lnSpc>
                <a:spcPts val="2850"/>
              </a:lnSpc>
              <a:buNone/>
            </a:pPr>
            <a:endParaRPr lang="en-US" sz="1780" dirty="0"/>
          </a:p>
        </p:txBody>
      </p:sp>
      <p:sp>
        <p:nvSpPr>
          <p:cNvPr id="23" name="Rectangle 22">
            <a:extLst>
              <a:ext uri="{FF2B5EF4-FFF2-40B4-BE49-F238E27FC236}">
                <a16:creationId xmlns:a16="http://schemas.microsoft.com/office/drawing/2014/main" id="{69489AF3-7C49-F000-AFFA-AA5B9E7B2CB4}"/>
              </a:ext>
            </a:extLst>
          </p:cNvPr>
          <p:cNvSpPr/>
          <p:nvPr/>
        </p:nvSpPr>
        <p:spPr>
          <a:xfrm>
            <a:off x="2297151" y="1326995"/>
            <a:ext cx="11140069" cy="1233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 employee management web application provides a comprehensive solution for managing employee records efficiently. By embracing modern web technologies, it enhances productivity and simplifies administrative tasks.</a:t>
            </a:r>
            <a:endParaRPr lang="en-I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768096" y="2505456"/>
            <a:ext cx="8129016" cy="1426464"/>
          </a:xfrm>
          <a:prstGeom prst="rect">
            <a:avLst/>
          </a:prstGeom>
        </p:spPr>
      </p:pic>
      <p:pic>
        <p:nvPicPr>
          <p:cNvPr id="5" name="Image 3" descr="preencoded.png"/>
          <p:cNvPicPr>
            <a:picLocks noChangeAspect="1"/>
          </p:cNvPicPr>
          <p:nvPr/>
        </p:nvPicPr>
        <p:blipFill>
          <a:blip r:embed="rId6"/>
          <a:stretch>
            <a:fillRect/>
          </a:stretch>
        </p:blipFill>
        <p:spPr>
          <a:xfrm>
            <a:off x="768096" y="4105656"/>
            <a:ext cx="8129016" cy="1426464"/>
          </a:xfrm>
          <a:prstGeom prst="rect">
            <a:avLst/>
          </a:prstGeom>
        </p:spPr>
      </p:pic>
      <p:pic>
        <p:nvPicPr>
          <p:cNvPr id="6" name="Image 4" descr="preencoded.png"/>
          <p:cNvPicPr>
            <a:picLocks noChangeAspect="1"/>
          </p:cNvPicPr>
          <p:nvPr/>
        </p:nvPicPr>
        <p:blipFill>
          <a:blip r:embed="rId7"/>
          <a:stretch>
            <a:fillRect/>
          </a:stretch>
        </p:blipFill>
        <p:spPr>
          <a:xfrm>
            <a:off x="768096" y="5696712"/>
            <a:ext cx="8129016" cy="1426464"/>
          </a:xfrm>
          <a:prstGeom prst="rect">
            <a:avLst/>
          </a:prstGeom>
        </p:spPr>
      </p:pic>
      <p:sp>
        <p:nvSpPr>
          <p:cNvPr id="7" name="Text 0"/>
          <p:cNvSpPr/>
          <p:nvPr/>
        </p:nvSpPr>
        <p:spPr>
          <a:xfrm>
            <a:off x="795528" y="1152144"/>
            <a:ext cx="8074152" cy="1143000"/>
          </a:xfrm>
          <a:prstGeom prst="rect">
            <a:avLst/>
          </a:prstGeom>
          <a:noFill/>
          <a:ln/>
        </p:spPr>
        <p:txBody>
          <a:bodyPr wrap="squar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Employee Management System Overview</a:t>
            </a:r>
            <a:endParaRPr lang="en-US" sz="3570" dirty="0"/>
          </a:p>
        </p:txBody>
      </p:sp>
      <p:sp>
        <p:nvSpPr>
          <p:cNvPr id="8" name="Text 1"/>
          <p:cNvSpPr/>
          <p:nvPr/>
        </p:nvSpPr>
        <p:spPr>
          <a:xfrm>
            <a:off x="1051560" y="2798064"/>
            <a:ext cx="756208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Streamlined Management</a:t>
            </a:r>
            <a:endParaRPr lang="en-US" sz="2230" dirty="0"/>
          </a:p>
        </p:txBody>
      </p:sp>
      <p:sp>
        <p:nvSpPr>
          <p:cNvPr id="9" name="Text 2"/>
          <p:cNvSpPr/>
          <p:nvPr/>
        </p:nvSpPr>
        <p:spPr>
          <a:xfrm>
            <a:off x="1051560" y="3282696"/>
            <a:ext cx="7562088"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The employee management system simplifies handling records.</a:t>
            </a:r>
            <a:endParaRPr lang="en-US" sz="1780" dirty="0"/>
          </a:p>
        </p:txBody>
      </p:sp>
      <p:sp>
        <p:nvSpPr>
          <p:cNvPr id="10" name="Text 3"/>
          <p:cNvSpPr/>
          <p:nvPr/>
        </p:nvSpPr>
        <p:spPr>
          <a:xfrm>
            <a:off x="1051560" y="4389120"/>
            <a:ext cx="756208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Dynamic Data Handling</a:t>
            </a:r>
            <a:endParaRPr lang="en-US" sz="2230" dirty="0"/>
          </a:p>
        </p:txBody>
      </p:sp>
      <p:sp>
        <p:nvSpPr>
          <p:cNvPr id="11" name="Text 4"/>
          <p:cNvSpPr/>
          <p:nvPr/>
        </p:nvSpPr>
        <p:spPr>
          <a:xfrm>
            <a:off x="1051560" y="4882896"/>
            <a:ext cx="7562088"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Allows users to manage employee information efficiently.</a:t>
            </a:r>
            <a:endParaRPr lang="en-US" sz="1780" dirty="0"/>
          </a:p>
        </p:txBody>
      </p:sp>
      <p:sp>
        <p:nvSpPr>
          <p:cNvPr id="12" name="Text 5"/>
          <p:cNvSpPr/>
          <p:nvPr/>
        </p:nvSpPr>
        <p:spPr>
          <a:xfrm>
            <a:off x="1051560" y="5980176"/>
            <a:ext cx="7562088"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Robust Technology Stack</a:t>
            </a:r>
            <a:endParaRPr lang="en-US" sz="2230" dirty="0"/>
          </a:p>
        </p:txBody>
      </p:sp>
      <p:sp>
        <p:nvSpPr>
          <p:cNvPr id="13" name="Text 6"/>
          <p:cNvSpPr/>
          <p:nvPr/>
        </p:nvSpPr>
        <p:spPr>
          <a:xfrm>
            <a:off x="1051560" y="6473952"/>
            <a:ext cx="7562088"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Utilizes Java and MySQL for robust backend and database.</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Challenges of Existing Employee Record Systems</a:t>
            </a:r>
            <a:endParaRPr lang="en-US" sz="3570" dirty="0"/>
          </a:p>
        </p:txBody>
      </p:sp>
      <p:sp>
        <p:nvSpPr>
          <p:cNvPr id="7" name="Text 1"/>
          <p:cNvSpPr/>
          <p:nvPr/>
        </p:nvSpPr>
        <p:spPr>
          <a:xfrm>
            <a:off x="914400" y="3867912"/>
            <a:ext cx="3054096" cy="356616"/>
          </a:xfrm>
          <a:prstGeom prst="rect">
            <a:avLst/>
          </a:prstGeom>
          <a:noFill/>
          <a:ln/>
        </p:spPr>
        <p:txBody>
          <a:bodyPr wrap="none" lIns="0" tIns="0" rIns="0" bIns="0" rtlCol="0" anchor="ctr"/>
          <a:lstStyle/>
          <a:p>
            <a:pPr marL="0" indent="0" algn="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Manual Processes</a:t>
            </a:r>
            <a:endParaRPr lang="en-US" sz="2230" dirty="0"/>
          </a:p>
        </p:txBody>
      </p:sp>
      <p:sp>
        <p:nvSpPr>
          <p:cNvPr id="8" name="Text 2"/>
          <p:cNvSpPr/>
          <p:nvPr/>
        </p:nvSpPr>
        <p:spPr>
          <a:xfrm>
            <a:off x="914400" y="4471416"/>
            <a:ext cx="3054096" cy="731520"/>
          </a:xfrm>
          <a:prstGeom prst="rect">
            <a:avLst/>
          </a:prstGeom>
          <a:noFill/>
          <a:ln/>
        </p:spPr>
        <p:txBody>
          <a:bodyPr wrap="square" lIns="0" tIns="0" rIns="0" bIns="0" rtlCol="0" anchor="ctr"/>
          <a:lstStyle/>
          <a:p>
            <a:pPr marL="0" indent="0" algn="r">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Time-consuming and prone to errors.</a:t>
            </a:r>
            <a:endParaRPr lang="en-US" sz="1780" dirty="0"/>
          </a:p>
        </p:txBody>
      </p:sp>
      <p:sp>
        <p:nvSpPr>
          <p:cNvPr id="9" name="Text 3"/>
          <p:cNvSpPr/>
          <p:nvPr/>
        </p:nvSpPr>
        <p:spPr>
          <a:xfrm>
            <a:off x="5916168" y="4334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7900416" y="318211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24242"/>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900416" y="5477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2B2B2B"/>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404872"/>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Lack of Integration</a:t>
            </a:r>
            <a:endParaRPr lang="en-US" sz="2230" dirty="0"/>
          </a:p>
        </p:txBody>
      </p:sp>
      <p:sp>
        <p:nvSpPr>
          <p:cNvPr id="13" name="Text 7"/>
          <p:cNvSpPr/>
          <p:nvPr/>
        </p:nvSpPr>
        <p:spPr>
          <a:xfrm>
            <a:off x="10222992" y="3017520"/>
            <a:ext cx="3502152"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Difficult to access or modify employee details efficiently.</a:t>
            </a:r>
            <a:endParaRPr lang="en-US" sz="1780" dirty="0"/>
          </a:p>
        </p:txBody>
      </p:sp>
      <p:sp>
        <p:nvSpPr>
          <p:cNvPr id="14" name="Text 8"/>
          <p:cNvSpPr/>
          <p:nvPr/>
        </p:nvSpPr>
        <p:spPr>
          <a:xfrm>
            <a:off x="10222992" y="4965192"/>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Common Issues</a:t>
            </a:r>
            <a:endParaRPr lang="en-US" sz="2230" dirty="0"/>
          </a:p>
        </p:txBody>
      </p:sp>
      <p:sp>
        <p:nvSpPr>
          <p:cNvPr id="15" name="Text 9"/>
          <p:cNvSpPr/>
          <p:nvPr/>
        </p:nvSpPr>
        <p:spPr>
          <a:xfrm>
            <a:off x="10222992" y="5568696"/>
            <a:ext cx="3502152"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Data redundancy, loss of information, and tracking difficulties.</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42248"/>
          </a:xfrm>
          <a:prstGeom prst="rect">
            <a:avLst/>
          </a:prstGeom>
        </p:spPr>
      </p:pic>
      <p:pic>
        <p:nvPicPr>
          <p:cNvPr id="3" name="Image 1" descr="preencoded.png"/>
          <p:cNvPicPr>
            <a:picLocks noChangeAspect="1"/>
          </p:cNvPicPr>
          <p:nvPr/>
        </p:nvPicPr>
        <p:blipFill>
          <a:blip r:embed="rId4"/>
          <a:stretch>
            <a:fillRect/>
          </a:stretch>
        </p:blipFill>
        <p:spPr>
          <a:xfrm>
            <a:off x="0" y="0"/>
            <a:ext cx="5852160" cy="8842248"/>
          </a:xfrm>
          <a:prstGeom prst="rect">
            <a:avLst/>
          </a:prstGeom>
        </p:spPr>
      </p:pic>
      <p:pic>
        <p:nvPicPr>
          <p:cNvPr id="4" name="Image 2" descr="preencoded.png"/>
          <p:cNvPicPr>
            <a:picLocks noChangeAspect="1"/>
          </p:cNvPicPr>
          <p:nvPr/>
        </p:nvPicPr>
        <p:blipFill>
          <a:blip r:embed="rId5"/>
          <a:stretch>
            <a:fillRect/>
          </a:stretch>
        </p:blipFill>
        <p:spPr>
          <a:xfrm>
            <a:off x="6647688" y="2020824"/>
            <a:ext cx="7196328" cy="1920240"/>
          </a:xfrm>
          <a:prstGeom prst="rect">
            <a:avLst/>
          </a:prstGeom>
        </p:spPr>
      </p:pic>
      <p:pic>
        <p:nvPicPr>
          <p:cNvPr id="5" name="Image 3" descr="preencoded.png"/>
          <p:cNvPicPr>
            <a:picLocks noChangeAspect="1"/>
          </p:cNvPicPr>
          <p:nvPr/>
        </p:nvPicPr>
        <p:blipFill>
          <a:blip r:embed="rId5"/>
          <a:stretch>
            <a:fillRect/>
          </a:stretch>
        </p:blipFill>
        <p:spPr>
          <a:xfrm>
            <a:off x="6647688" y="4160520"/>
            <a:ext cx="7196328" cy="1920240"/>
          </a:xfrm>
          <a:prstGeom prst="rect">
            <a:avLst/>
          </a:prstGeom>
        </p:spPr>
      </p:pic>
      <p:pic>
        <p:nvPicPr>
          <p:cNvPr id="6" name="Image 4" descr="preencoded.png"/>
          <p:cNvPicPr>
            <a:picLocks noChangeAspect="1"/>
          </p:cNvPicPr>
          <p:nvPr/>
        </p:nvPicPr>
        <p:blipFill>
          <a:blip r:embed="rId5"/>
          <a:stretch>
            <a:fillRect/>
          </a:stretch>
        </p:blipFill>
        <p:spPr>
          <a:xfrm>
            <a:off x="6647688" y="6300216"/>
            <a:ext cx="7196328" cy="1920240"/>
          </a:xfrm>
          <a:prstGeom prst="rect">
            <a:avLst/>
          </a:prstGeom>
        </p:spPr>
      </p:pic>
      <p:pic>
        <p:nvPicPr>
          <p:cNvPr id="7" name="Image 5" descr="preencoded.png"/>
          <p:cNvPicPr>
            <a:picLocks noChangeAspect="1"/>
          </p:cNvPicPr>
          <p:nvPr/>
        </p:nvPicPr>
        <p:blipFill>
          <a:blip r:embed="rId6"/>
          <a:stretch>
            <a:fillRect/>
          </a:stretch>
        </p:blipFill>
        <p:spPr>
          <a:xfrm>
            <a:off x="6638544" y="2395728"/>
            <a:ext cx="7223760" cy="1554480"/>
          </a:xfrm>
          <a:prstGeom prst="rect">
            <a:avLst/>
          </a:prstGeom>
        </p:spPr>
      </p:pic>
      <p:pic>
        <p:nvPicPr>
          <p:cNvPr id="8" name="Image 6" descr="preencoded.png"/>
          <p:cNvPicPr>
            <a:picLocks noChangeAspect="1"/>
          </p:cNvPicPr>
          <p:nvPr/>
        </p:nvPicPr>
        <p:blipFill>
          <a:blip r:embed="rId7"/>
          <a:stretch>
            <a:fillRect/>
          </a:stretch>
        </p:blipFill>
        <p:spPr>
          <a:xfrm>
            <a:off x="6638544" y="4544568"/>
            <a:ext cx="7223760" cy="1554480"/>
          </a:xfrm>
          <a:prstGeom prst="rect">
            <a:avLst/>
          </a:prstGeom>
        </p:spPr>
      </p:pic>
      <p:pic>
        <p:nvPicPr>
          <p:cNvPr id="9" name="Image 7" descr="preencoded.png"/>
          <p:cNvPicPr>
            <a:picLocks noChangeAspect="1"/>
          </p:cNvPicPr>
          <p:nvPr/>
        </p:nvPicPr>
        <p:blipFill>
          <a:blip r:embed="rId8"/>
          <a:stretch>
            <a:fillRect/>
          </a:stretch>
        </p:blipFill>
        <p:spPr>
          <a:xfrm>
            <a:off x="6638544" y="6684264"/>
            <a:ext cx="7223760" cy="1554480"/>
          </a:xfrm>
          <a:prstGeom prst="rect">
            <a:avLst/>
          </a:prstGeom>
        </p:spPr>
      </p:pic>
      <p:pic>
        <p:nvPicPr>
          <p:cNvPr id="10" name="Image 8" descr="preencoded.png"/>
          <p:cNvPicPr>
            <a:picLocks noChangeAspect="1"/>
          </p:cNvPicPr>
          <p:nvPr/>
        </p:nvPicPr>
        <p:blipFill>
          <a:blip r:embed="rId9"/>
          <a:stretch>
            <a:fillRect/>
          </a:stretch>
        </p:blipFill>
        <p:spPr>
          <a:xfrm>
            <a:off x="6638544" y="2286000"/>
            <a:ext cx="7223760" cy="146304"/>
          </a:xfrm>
          <a:prstGeom prst="rect">
            <a:avLst/>
          </a:prstGeom>
        </p:spPr>
      </p:pic>
      <p:pic>
        <p:nvPicPr>
          <p:cNvPr id="11" name="Image 9" descr="preencoded.png"/>
          <p:cNvPicPr>
            <a:picLocks noChangeAspect="1"/>
          </p:cNvPicPr>
          <p:nvPr/>
        </p:nvPicPr>
        <p:blipFill>
          <a:blip r:embed="rId10"/>
          <a:stretch>
            <a:fillRect/>
          </a:stretch>
        </p:blipFill>
        <p:spPr>
          <a:xfrm>
            <a:off x="6638544" y="4425696"/>
            <a:ext cx="7223760" cy="146304"/>
          </a:xfrm>
          <a:prstGeom prst="rect">
            <a:avLst/>
          </a:prstGeom>
        </p:spPr>
      </p:pic>
      <p:pic>
        <p:nvPicPr>
          <p:cNvPr id="12" name="Image 10" descr="preencoded.png"/>
          <p:cNvPicPr>
            <a:picLocks noChangeAspect="1"/>
          </p:cNvPicPr>
          <p:nvPr/>
        </p:nvPicPr>
        <p:blipFill>
          <a:blip r:embed="rId11"/>
          <a:stretch>
            <a:fillRect/>
          </a:stretch>
        </p:blipFill>
        <p:spPr>
          <a:xfrm>
            <a:off x="6638544" y="6565392"/>
            <a:ext cx="7223760" cy="146304"/>
          </a:xfrm>
          <a:prstGeom prst="rect">
            <a:avLst/>
          </a:prstGeom>
        </p:spPr>
      </p:pic>
      <p:pic>
        <p:nvPicPr>
          <p:cNvPr id="13" name="Image 11" descr="preencoded.png"/>
          <p:cNvPicPr>
            <a:picLocks noChangeAspect="1"/>
          </p:cNvPicPr>
          <p:nvPr/>
        </p:nvPicPr>
        <p:blipFill>
          <a:blip r:embed="rId12"/>
          <a:stretch>
            <a:fillRect/>
          </a:stretch>
        </p:blipFill>
        <p:spPr>
          <a:xfrm>
            <a:off x="9902952" y="2020824"/>
            <a:ext cx="685800" cy="685800"/>
          </a:xfrm>
          <a:prstGeom prst="rect">
            <a:avLst/>
          </a:prstGeom>
        </p:spPr>
      </p:pic>
      <p:pic>
        <p:nvPicPr>
          <p:cNvPr id="14" name="Image 12" descr="preencoded.png"/>
          <p:cNvPicPr>
            <a:picLocks noChangeAspect="1"/>
          </p:cNvPicPr>
          <p:nvPr/>
        </p:nvPicPr>
        <p:blipFill>
          <a:blip r:embed="rId13"/>
          <a:stretch>
            <a:fillRect/>
          </a:stretch>
        </p:blipFill>
        <p:spPr>
          <a:xfrm>
            <a:off x="9902952" y="4160520"/>
            <a:ext cx="685800" cy="685800"/>
          </a:xfrm>
          <a:prstGeom prst="rect">
            <a:avLst/>
          </a:prstGeom>
        </p:spPr>
      </p:pic>
      <p:pic>
        <p:nvPicPr>
          <p:cNvPr id="15" name="Image 13" descr="preencoded.png"/>
          <p:cNvPicPr>
            <a:picLocks noChangeAspect="1"/>
          </p:cNvPicPr>
          <p:nvPr/>
        </p:nvPicPr>
        <p:blipFill>
          <a:blip r:embed="rId14"/>
          <a:stretch>
            <a:fillRect/>
          </a:stretch>
        </p:blipFill>
        <p:spPr>
          <a:xfrm>
            <a:off x="9902952" y="6300216"/>
            <a:ext cx="685800" cy="685800"/>
          </a:xfrm>
          <a:prstGeom prst="rect">
            <a:avLst/>
          </a:prstGeom>
        </p:spPr>
      </p:pic>
      <p:sp>
        <p:nvSpPr>
          <p:cNvPr id="16" name="Text 0"/>
          <p:cNvSpPr/>
          <p:nvPr/>
        </p:nvSpPr>
        <p:spPr>
          <a:xfrm>
            <a:off x="6647688" y="630936"/>
            <a:ext cx="7196328" cy="1143000"/>
          </a:xfrm>
          <a:prstGeom prst="rect">
            <a:avLst/>
          </a:prstGeom>
          <a:noFill/>
          <a:ln/>
        </p:spPr>
        <p:txBody>
          <a:bodyPr wrap="squar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Proposed Employee Management System</a:t>
            </a:r>
            <a:endParaRPr lang="en-US" sz="3570" dirty="0"/>
          </a:p>
        </p:txBody>
      </p:sp>
      <p:sp>
        <p:nvSpPr>
          <p:cNvPr id="17" name="Text 1"/>
          <p:cNvSpPr/>
          <p:nvPr/>
        </p:nvSpPr>
        <p:spPr>
          <a:xfrm>
            <a:off x="6894576" y="2770632"/>
            <a:ext cx="671169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Web Application</a:t>
            </a:r>
            <a:endParaRPr lang="en-US" sz="2230" dirty="0"/>
          </a:p>
        </p:txBody>
      </p:sp>
      <p:sp>
        <p:nvSpPr>
          <p:cNvPr id="18" name="Text 2"/>
          <p:cNvSpPr/>
          <p:nvPr/>
        </p:nvSpPr>
        <p:spPr>
          <a:xfrm>
            <a:off x="6894576" y="3328416"/>
            <a:ext cx="6711696"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Allows efficient management of employee records.</a:t>
            </a:r>
            <a:endParaRPr lang="en-US" sz="1780" dirty="0"/>
          </a:p>
        </p:txBody>
      </p:sp>
      <p:sp>
        <p:nvSpPr>
          <p:cNvPr id="19" name="Text 3"/>
          <p:cNvSpPr/>
          <p:nvPr/>
        </p:nvSpPr>
        <p:spPr>
          <a:xfrm>
            <a:off x="6894576" y="4910328"/>
            <a:ext cx="671169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User Accessibility</a:t>
            </a:r>
            <a:endParaRPr lang="en-US" sz="2230" dirty="0"/>
          </a:p>
        </p:txBody>
      </p:sp>
      <p:sp>
        <p:nvSpPr>
          <p:cNvPr id="20" name="Text 4"/>
          <p:cNvSpPr/>
          <p:nvPr/>
        </p:nvSpPr>
        <p:spPr>
          <a:xfrm>
            <a:off x="6894576" y="5468112"/>
            <a:ext cx="6711696"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Access through web browsers for flexibility.</a:t>
            </a:r>
            <a:endParaRPr lang="en-US" sz="1780" dirty="0"/>
          </a:p>
        </p:txBody>
      </p:sp>
      <p:sp>
        <p:nvSpPr>
          <p:cNvPr id="21" name="Text 5"/>
          <p:cNvSpPr/>
          <p:nvPr/>
        </p:nvSpPr>
        <p:spPr>
          <a:xfrm>
            <a:off x="6894576" y="7050024"/>
            <a:ext cx="671169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Modern Technologies</a:t>
            </a:r>
            <a:endParaRPr lang="en-US" sz="2230" dirty="0"/>
          </a:p>
        </p:txBody>
      </p:sp>
      <p:sp>
        <p:nvSpPr>
          <p:cNvPr id="22" name="Text 6"/>
          <p:cNvSpPr/>
          <p:nvPr/>
        </p:nvSpPr>
        <p:spPr>
          <a:xfrm>
            <a:off x="6894576" y="7607808"/>
            <a:ext cx="6711696" cy="365760"/>
          </a:xfrm>
          <a:prstGeom prst="rect">
            <a:avLst/>
          </a:prstGeom>
          <a:noFill/>
          <a:ln/>
        </p:spPr>
        <p:txBody>
          <a:bodyPr wrap="non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Built with user-friendly modern web technologies.</a:t>
            </a:r>
            <a:endParaRPr lang="en-US" sz="1780" dirty="0"/>
          </a:p>
        </p:txBody>
      </p:sp>
      <p:sp>
        <p:nvSpPr>
          <p:cNvPr id="23" name="Text 7"/>
          <p:cNvSpPr/>
          <p:nvPr/>
        </p:nvSpPr>
        <p:spPr>
          <a:xfrm>
            <a:off x="10168128" y="2167128"/>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140" dirty="0"/>
          </a:p>
        </p:txBody>
      </p:sp>
      <p:sp>
        <p:nvSpPr>
          <p:cNvPr id="24" name="Text 8"/>
          <p:cNvSpPr/>
          <p:nvPr/>
        </p:nvSpPr>
        <p:spPr>
          <a:xfrm>
            <a:off x="10168128" y="4306824"/>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424242"/>
                </a:solidFill>
                <a:latin typeface="思源黑体-思源黑体-Medium" pitchFamily="34" charset="0"/>
                <a:ea typeface="思源黑体-思源黑体-Medium" pitchFamily="34" charset="-122"/>
                <a:cs typeface="思源黑体-思源黑体-Medium" pitchFamily="34" charset="-120"/>
              </a:rPr>
              <a:t>2</a:t>
            </a:r>
            <a:endParaRPr lang="en-US" sz="2140" dirty="0"/>
          </a:p>
        </p:txBody>
      </p:sp>
      <p:sp>
        <p:nvSpPr>
          <p:cNvPr id="25" name="Text 9"/>
          <p:cNvSpPr/>
          <p:nvPr/>
        </p:nvSpPr>
        <p:spPr>
          <a:xfrm>
            <a:off x="10168128" y="6446520"/>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2B2B2B"/>
                </a:solidFill>
                <a:latin typeface="思源黑体-思源黑体-Medium" pitchFamily="34" charset="0"/>
                <a:ea typeface="思源黑体-思源黑体-Medium" pitchFamily="34" charset="-122"/>
                <a:cs typeface="思源黑体-思源黑体-Medium" pitchFamily="34" charset="-120"/>
              </a:rPr>
              <a:t>3</a:t>
            </a:r>
            <a:endParaRPr lang="en-US" sz="21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675888"/>
            <a:ext cx="832104" cy="832104"/>
          </a:xfrm>
          <a:prstGeom prst="rect">
            <a:avLst/>
          </a:prstGeom>
        </p:spPr>
      </p:pic>
      <p:pic>
        <p:nvPicPr>
          <p:cNvPr id="4" name="Image 2" descr="preencoded.png"/>
          <p:cNvPicPr>
            <a:picLocks noChangeAspect="1"/>
          </p:cNvPicPr>
          <p:nvPr/>
        </p:nvPicPr>
        <p:blipFill>
          <a:blip r:embed="rId5"/>
          <a:stretch>
            <a:fillRect/>
          </a:stretch>
        </p:blipFill>
        <p:spPr>
          <a:xfrm>
            <a:off x="5257800" y="3675888"/>
            <a:ext cx="832104" cy="832104"/>
          </a:xfrm>
          <a:prstGeom prst="rect">
            <a:avLst/>
          </a:prstGeom>
        </p:spPr>
      </p:pic>
      <p:pic>
        <p:nvPicPr>
          <p:cNvPr id="5" name="Image 3" descr="preencoded.png"/>
          <p:cNvPicPr>
            <a:picLocks noChangeAspect="1"/>
          </p:cNvPicPr>
          <p:nvPr/>
        </p:nvPicPr>
        <p:blipFill>
          <a:blip r:embed="rId6"/>
          <a:stretch>
            <a:fillRect/>
          </a:stretch>
        </p:blipFill>
        <p:spPr>
          <a:xfrm>
            <a:off x="9774936" y="3675888"/>
            <a:ext cx="722376" cy="832104"/>
          </a:xfrm>
          <a:prstGeom prst="rect">
            <a:avLst/>
          </a:prstGeom>
        </p:spPr>
      </p:pic>
      <p:sp>
        <p:nvSpPr>
          <p:cNvPr id="6" name="Text 0"/>
          <p:cNvSpPr/>
          <p:nvPr/>
        </p:nvSpPr>
        <p:spPr>
          <a:xfrm>
            <a:off x="795528" y="187452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Advantages of the Web Application</a:t>
            </a:r>
            <a:endParaRPr lang="en-US" sz="3570" dirty="0"/>
          </a:p>
        </p:txBody>
      </p:sp>
      <p:sp>
        <p:nvSpPr>
          <p:cNvPr id="7" name="Text 1"/>
          <p:cNvSpPr/>
          <p:nvPr/>
        </p:nvSpPr>
        <p:spPr>
          <a:xfrm>
            <a:off x="795528" y="2697480"/>
            <a:ext cx="13048488"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This web application offers several significant benefits that improve usability and operational efficiency within organizations. By simplifying navigation and centralizing data, it enhances productivity and user satisfaction.</a:t>
            </a:r>
            <a:endParaRPr lang="en-US" sz="1780" dirty="0"/>
          </a:p>
        </p:txBody>
      </p:sp>
      <p:sp>
        <p:nvSpPr>
          <p:cNvPr id="8" name="Text 2"/>
          <p:cNvSpPr/>
          <p:nvPr/>
        </p:nvSpPr>
        <p:spPr>
          <a:xfrm>
            <a:off x="795528" y="4727448"/>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User-Friendly Interface</a:t>
            </a:r>
            <a:endParaRPr lang="en-US" sz="2230" dirty="0"/>
          </a:p>
        </p:txBody>
      </p:sp>
      <p:sp>
        <p:nvSpPr>
          <p:cNvPr id="9" name="Text 3"/>
          <p:cNvSpPr/>
          <p:nvPr/>
        </p:nvSpPr>
        <p:spPr>
          <a:xfrm>
            <a:off x="795528" y="5285232"/>
            <a:ext cx="4123944"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Designed to be intuitive, allowing users to navigate easily.</a:t>
            </a:r>
            <a:endParaRPr lang="en-US" sz="1780" dirty="0"/>
          </a:p>
        </p:txBody>
      </p:sp>
      <p:sp>
        <p:nvSpPr>
          <p:cNvPr id="10" name="Text 4"/>
          <p:cNvSpPr/>
          <p:nvPr/>
        </p:nvSpPr>
        <p:spPr>
          <a:xfrm>
            <a:off x="5257800" y="4727448"/>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Improved Efficiency</a:t>
            </a:r>
            <a:endParaRPr lang="en-US" sz="2230" dirty="0"/>
          </a:p>
        </p:txBody>
      </p:sp>
      <p:sp>
        <p:nvSpPr>
          <p:cNvPr id="11" name="Text 5"/>
          <p:cNvSpPr/>
          <p:nvPr/>
        </p:nvSpPr>
        <p:spPr>
          <a:xfrm>
            <a:off x="5257800" y="5285232"/>
            <a:ext cx="4123944"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Automated processes minimize time spent on managing employee details.</a:t>
            </a:r>
            <a:endParaRPr lang="en-US" sz="1780" dirty="0"/>
          </a:p>
        </p:txBody>
      </p:sp>
      <p:sp>
        <p:nvSpPr>
          <p:cNvPr id="12" name="Text 6"/>
          <p:cNvSpPr/>
          <p:nvPr/>
        </p:nvSpPr>
        <p:spPr>
          <a:xfrm>
            <a:off x="9720072" y="4727448"/>
            <a:ext cx="4123944"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Data Centralization</a:t>
            </a:r>
            <a:endParaRPr lang="en-US" sz="2230" dirty="0"/>
          </a:p>
        </p:txBody>
      </p:sp>
      <p:sp>
        <p:nvSpPr>
          <p:cNvPr id="13" name="Text 7"/>
          <p:cNvSpPr/>
          <p:nvPr/>
        </p:nvSpPr>
        <p:spPr>
          <a:xfrm>
            <a:off x="9720072" y="5285232"/>
            <a:ext cx="4123944"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All employee information is stored in a single database, reducing redundancy.</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78638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Application Disadvantages</a:t>
            </a:r>
            <a:endParaRPr lang="en-US" sz="3570" dirty="0"/>
          </a:p>
        </p:txBody>
      </p:sp>
      <p:sp>
        <p:nvSpPr>
          <p:cNvPr id="7" name="Text 1"/>
          <p:cNvSpPr/>
          <p:nvPr/>
        </p:nvSpPr>
        <p:spPr>
          <a:xfrm>
            <a:off x="914400" y="2962656"/>
            <a:ext cx="3054096" cy="713232"/>
          </a:xfrm>
          <a:prstGeom prst="rect">
            <a:avLst/>
          </a:prstGeom>
          <a:noFill/>
          <a:ln/>
        </p:spPr>
        <p:txBody>
          <a:bodyPr wrap="square" lIns="0" tIns="0" rIns="0" bIns="0" rtlCol="0" anchor="ctr"/>
          <a:lstStyle/>
          <a:p>
            <a:pPr marL="0" indent="0" algn="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Dependency on Internet</a:t>
            </a:r>
            <a:endParaRPr lang="en-US" sz="2230" dirty="0"/>
          </a:p>
        </p:txBody>
      </p:sp>
      <p:sp>
        <p:nvSpPr>
          <p:cNvPr id="8" name="Text 2"/>
          <p:cNvSpPr/>
          <p:nvPr/>
        </p:nvSpPr>
        <p:spPr>
          <a:xfrm>
            <a:off x="914400" y="3922776"/>
            <a:ext cx="3054096" cy="2176272"/>
          </a:xfrm>
          <a:prstGeom prst="rect">
            <a:avLst/>
          </a:prstGeom>
          <a:noFill/>
          <a:ln/>
        </p:spPr>
        <p:txBody>
          <a:bodyPr wrap="square" lIns="0" tIns="0" rIns="0" bIns="0" rtlCol="0" anchor="ctr"/>
          <a:lstStyle/>
          <a:p>
            <a:pPr marL="0" indent="0" algn="r">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The application requires a reliable internet connection to access the web application, which can be a limitation in areas with poor connectivity.</a:t>
            </a:r>
            <a:endParaRPr lang="en-US" sz="1780" dirty="0"/>
          </a:p>
        </p:txBody>
      </p:sp>
      <p:sp>
        <p:nvSpPr>
          <p:cNvPr id="9" name="Text 3"/>
          <p:cNvSpPr/>
          <p:nvPr/>
        </p:nvSpPr>
        <p:spPr>
          <a:xfrm>
            <a:off x="5916168" y="4334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7900416" y="318211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24242"/>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900416" y="5477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2B2B2B"/>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1865376"/>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Initial Setup Time</a:t>
            </a:r>
            <a:endParaRPr lang="en-US" sz="2230" dirty="0"/>
          </a:p>
        </p:txBody>
      </p:sp>
      <p:sp>
        <p:nvSpPr>
          <p:cNvPr id="13" name="Text 7"/>
          <p:cNvSpPr/>
          <p:nvPr/>
        </p:nvSpPr>
        <p:spPr>
          <a:xfrm>
            <a:off x="10222992" y="2478024"/>
            <a:ext cx="3502152" cy="181965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Setting up the application and database may require some time and technical expertise, which could delay initial implementation.</a:t>
            </a:r>
            <a:endParaRPr lang="en-US" sz="1780" dirty="0"/>
          </a:p>
        </p:txBody>
      </p:sp>
      <p:sp>
        <p:nvSpPr>
          <p:cNvPr id="14" name="Text 8"/>
          <p:cNvSpPr/>
          <p:nvPr/>
        </p:nvSpPr>
        <p:spPr>
          <a:xfrm>
            <a:off x="10222992" y="5138928"/>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Data Security Risks</a:t>
            </a:r>
            <a:endParaRPr lang="en-US" sz="2230" dirty="0"/>
          </a:p>
        </p:txBody>
      </p:sp>
      <p:sp>
        <p:nvSpPr>
          <p:cNvPr id="15" name="Text 9"/>
          <p:cNvSpPr/>
          <p:nvPr/>
        </p:nvSpPr>
        <p:spPr>
          <a:xfrm>
            <a:off x="10222992" y="5751576"/>
            <a:ext cx="3502152" cy="145389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Storing sensitive employee information online necessitates robust security measures to prevent unauthorized access.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4983480"/>
            <a:ext cx="4197096" cy="2395728"/>
          </a:xfrm>
          <a:prstGeom prst="rect">
            <a:avLst/>
          </a:prstGeom>
        </p:spPr>
      </p:pic>
      <p:pic>
        <p:nvPicPr>
          <p:cNvPr id="5" name="Image 3" descr="preencoded.png"/>
          <p:cNvPicPr>
            <a:picLocks noChangeAspect="1"/>
          </p:cNvPicPr>
          <p:nvPr/>
        </p:nvPicPr>
        <p:blipFill>
          <a:blip r:embed="rId6"/>
          <a:stretch>
            <a:fillRect/>
          </a:stretch>
        </p:blipFill>
        <p:spPr>
          <a:xfrm>
            <a:off x="5221224" y="4983480"/>
            <a:ext cx="4197096" cy="2395728"/>
          </a:xfrm>
          <a:prstGeom prst="rect">
            <a:avLst/>
          </a:prstGeom>
        </p:spPr>
      </p:pic>
      <p:pic>
        <p:nvPicPr>
          <p:cNvPr id="6" name="Image 4" descr="preencoded.png"/>
          <p:cNvPicPr>
            <a:picLocks noChangeAspect="1"/>
          </p:cNvPicPr>
          <p:nvPr/>
        </p:nvPicPr>
        <p:blipFill>
          <a:blip r:embed="rId7"/>
          <a:stretch>
            <a:fillRect/>
          </a:stretch>
        </p:blipFill>
        <p:spPr>
          <a:xfrm>
            <a:off x="9646920" y="4983480"/>
            <a:ext cx="4197096" cy="2395728"/>
          </a:xfrm>
          <a:prstGeom prst="rect">
            <a:avLst/>
          </a:prstGeom>
        </p:spPr>
      </p:pic>
      <p:sp>
        <p:nvSpPr>
          <p:cNvPr id="7" name="Text 0"/>
          <p:cNvSpPr/>
          <p:nvPr/>
        </p:nvSpPr>
        <p:spPr>
          <a:xfrm>
            <a:off x="795528" y="3182112"/>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Hardware Requirements</a:t>
            </a:r>
            <a:endParaRPr lang="en-US" sz="3570" dirty="0"/>
          </a:p>
        </p:txBody>
      </p:sp>
      <p:sp>
        <p:nvSpPr>
          <p:cNvPr id="8" name="Text 1"/>
          <p:cNvSpPr/>
          <p:nvPr/>
        </p:nvSpPr>
        <p:spPr>
          <a:xfrm>
            <a:off x="795528" y="4005072"/>
            <a:ext cx="13048488" cy="731520"/>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To effectively host the application and its database, specific hardware requirements must be met, including server specifications, client device capabilities, and network quality.</a:t>
            </a:r>
            <a:endParaRPr lang="en-US" sz="1780" dirty="0"/>
          </a:p>
        </p:txBody>
      </p:sp>
      <p:sp>
        <p:nvSpPr>
          <p:cNvPr id="9" name="Text 2"/>
          <p:cNvSpPr/>
          <p:nvPr/>
        </p:nvSpPr>
        <p:spPr>
          <a:xfrm>
            <a:off x="1024128" y="5212080"/>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Server</a:t>
            </a:r>
            <a:endParaRPr lang="en-US" sz="2230" dirty="0"/>
          </a:p>
        </p:txBody>
      </p:sp>
      <p:sp>
        <p:nvSpPr>
          <p:cNvPr id="10" name="Text 3"/>
          <p:cNvSpPr/>
          <p:nvPr/>
        </p:nvSpPr>
        <p:spPr>
          <a:xfrm>
            <a:off x="1024128" y="5705856"/>
            <a:ext cx="3749040" cy="145389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 dedicated server with a minimum of 8 GB RAM and 500 GB storage to host the application and database effectively.</a:t>
            </a:r>
            <a:endParaRPr lang="en-US" sz="1780" dirty="0"/>
          </a:p>
        </p:txBody>
      </p:sp>
      <p:sp>
        <p:nvSpPr>
          <p:cNvPr id="11" name="Text 4"/>
          <p:cNvSpPr/>
          <p:nvPr/>
        </p:nvSpPr>
        <p:spPr>
          <a:xfrm>
            <a:off x="5449824" y="5212080"/>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Client Devices</a:t>
            </a:r>
            <a:endParaRPr lang="en-US" sz="2230" dirty="0"/>
          </a:p>
        </p:txBody>
      </p:sp>
      <p:sp>
        <p:nvSpPr>
          <p:cNvPr id="12" name="Text 5"/>
          <p:cNvSpPr/>
          <p:nvPr/>
        </p:nvSpPr>
        <p:spPr>
          <a:xfrm>
            <a:off x="5449824" y="5705856"/>
            <a:ext cx="3749040"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Any device capable of running a modern web browser (desktop, laptop, tablet).</a:t>
            </a:r>
            <a:endParaRPr lang="en-US" sz="1780" dirty="0"/>
          </a:p>
        </p:txBody>
      </p:sp>
      <p:sp>
        <p:nvSpPr>
          <p:cNvPr id="13" name="Text 6"/>
          <p:cNvSpPr/>
          <p:nvPr/>
        </p:nvSpPr>
        <p:spPr>
          <a:xfrm>
            <a:off x="9875520" y="5212080"/>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Network</a:t>
            </a:r>
            <a:endParaRPr lang="en-US" sz="2230" dirty="0"/>
          </a:p>
        </p:txBody>
      </p:sp>
      <p:sp>
        <p:nvSpPr>
          <p:cNvPr id="14" name="Text 7"/>
          <p:cNvSpPr/>
          <p:nvPr/>
        </p:nvSpPr>
        <p:spPr>
          <a:xfrm>
            <a:off x="9875520" y="5705856"/>
            <a:ext cx="3749040" cy="145389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Reliable internet connectivity with sufficient bandwidth to ensure smooth operation of the web application.</a:t>
            </a:r>
            <a:endParaRPr 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748272" y="2167128"/>
            <a:ext cx="3401568" cy="2450592"/>
          </a:xfrm>
          <a:prstGeom prst="rect">
            <a:avLst/>
          </a:prstGeom>
        </p:spPr>
      </p:pic>
      <p:pic>
        <p:nvPicPr>
          <p:cNvPr id="5" name="Image 3" descr="preencoded.png"/>
          <p:cNvPicPr>
            <a:picLocks noChangeAspect="1"/>
          </p:cNvPicPr>
          <p:nvPr/>
        </p:nvPicPr>
        <p:blipFill>
          <a:blip r:embed="rId6"/>
          <a:stretch>
            <a:fillRect/>
          </a:stretch>
        </p:blipFill>
        <p:spPr>
          <a:xfrm>
            <a:off x="6748272" y="4809744"/>
            <a:ext cx="3401568" cy="2093976"/>
          </a:xfrm>
          <a:prstGeom prst="rect">
            <a:avLst/>
          </a:prstGeom>
        </p:spPr>
      </p:pic>
      <p:pic>
        <p:nvPicPr>
          <p:cNvPr id="6" name="Image 4" descr="preencoded.png"/>
          <p:cNvPicPr>
            <a:picLocks noChangeAspect="1"/>
          </p:cNvPicPr>
          <p:nvPr/>
        </p:nvPicPr>
        <p:blipFill>
          <a:blip r:embed="rId7"/>
          <a:stretch>
            <a:fillRect/>
          </a:stretch>
        </p:blipFill>
        <p:spPr>
          <a:xfrm>
            <a:off x="10460736" y="2167128"/>
            <a:ext cx="3401568" cy="2450592"/>
          </a:xfrm>
          <a:prstGeom prst="rect">
            <a:avLst/>
          </a:prstGeom>
        </p:spPr>
      </p:pic>
      <p:pic>
        <p:nvPicPr>
          <p:cNvPr id="7" name="Image 5" descr="preencoded.png"/>
          <p:cNvPicPr>
            <a:picLocks noChangeAspect="1"/>
          </p:cNvPicPr>
          <p:nvPr/>
        </p:nvPicPr>
        <p:blipFill>
          <a:blip r:embed="rId8"/>
          <a:stretch>
            <a:fillRect/>
          </a:stretch>
        </p:blipFill>
        <p:spPr>
          <a:xfrm>
            <a:off x="10460736" y="4809744"/>
            <a:ext cx="3401568" cy="2093976"/>
          </a:xfrm>
          <a:prstGeom prst="rect">
            <a:avLst/>
          </a:prstGeom>
        </p:spPr>
      </p:pic>
      <p:pic>
        <p:nvPicPr>
          <p:cNvPr id="8" name="Image 6" descr="preencoded.png"/>
          <p:cNvPicPr>
            <a:picLocks noChangeAspect="1"/>
          </p:cNvPicPr>
          <p:nvPr/>
        </p:nvPicPr>
        <p:blipFill>
          <a:blip r:embed="rId9"/>
          <a:stretch>
            <a:fillRect/>
          </a:stretch>
        </p:blipFill>
        <p:spPr>
          <a:xfrm>
            <a:off x="6638544" y="2167128"/>
            <a:ext cx="146304" cy="2450592"/>
          </a:xfrm>
          <a:prstGeom prst="rect">
            <a:avLst/>
          </a:prstGeom>
        </p:spPr>
      </p:pic>
      <p:pic>
        <p:nvPicPr>
          <p:cNvPr id="9" name="Image 7" descr="preencoded.png"/>
          <p:cNvPicPr>
            <a:picLocks noChangeAspect="1"/>
          </p:cNvPicPr>
          <p:nvPr/>
        </p:nvPicPr>
        <p:blipFill>
          <a:blip r:embed="rId10"/>
          <a:stretch>
            <a:fillRect/>
          </a:stretch>
        </p:blipFill>
        <p:spPr>
          <a:xfrm>
            <a:off x="6638544" y="4809744"/>
            <a:ext cx="146304" cy="2093976"/>
          </a:xfrm>
          <a:prstGeom prst="rect">
            <a:avLst/>
          </a:prstGeom>
        </p:spPr>
      </p:pic>
      <p:pic>
        <p:nvPicPr>
          <p:cNvPr id="10" name="Image 8" descr="preencoded.png"/>
          <p:cNvPicPr>
            <a:picLocks noChangeAspect="1"/>
          </p:cNvPicPr>
          <p:nvPr/>
        </p:nvPicPr>
        <p:blipFill>
          <a:blip r:embed="rId11"/>
          <a:stretch>
            <a:fillRect/>
          </a:stretch>
        </p:blipFill>
        <p:spPr>
          <a:xfrm>
            <a:off x="10341864" y="2167128"/>
            <a:ext cx="146304" cy="2450592"/>
          </a:xfrm>
          <a:prstGeom prst="rect">
            <a:avLst/>
          </a:prstGeom>
        </p:spPr>
      </p:pic>
      <p:pic>
        <p:nvPicPr>
          <p:cNvPr id="11" name="Image 9" descr="preencoded.png"/>
          <p:cNvPicPr>
            <a:picLocks noChangeAspect="1"/>
          </p:cNvPicPr>
          <p:nvPr/>
        </p:nvPicPr>
        <p:blipFill>
          <a:blip r:embed="rId12"/>
          <a:stretch>
            <a:fillRect/>
          </a:stretch>
        </p:blipFill>
        <p:spPr>
          <a:xfrm>
            <a:off x="10341864" y="4809744"/>
            <a:ext cx="146304" cy="2093976"/>
          </a:xfrm>
          <a:prstGeom prst="rect">
            <a:avLst/>
          </a:prstGeom>
        </p:spPr>
      </p:pic>
      <p:sp>
        <p:nvSpPr>
          <p:cNvPr id="12" name="Text 0"/>
          <p:cNvSpPr/>
          <p:nvPr/>
        </p:nvSpPr>
        <p:spPr>
          <a:xfrm>
            <a:off x="6647688" y="1353312"/>
            <a:ext cx="719632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Software Requirements</a:t>
            </a:r>
            <a:endParaRPr lang="en-US" sz="3570" dirty="0"/>
          </a:p>
        </p:txBody>
      </p:sp>
      <p:sp>
        <p:nvSpPr>
          <p:cNvPr id="13" name="Text 1"/>
          <p:cNvSpPr/>
          <p:nvPr/>
        </p:nvSpPr>
        <p:spPr>
          <a:xfrm>
            <a:off x="6986016" y="2423160"/>
            <a:ext cx="290779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Operating System</a:t>
            </a:r>
            <a:endParaRPr lang="en-US" sz="2230" dirty="0"/>
          </a:p>
        </p:txBody>
      </p:sp>
      <p:sp>
        <p:nvSpPr>
          <p:cNvPr id="14" name="Text 2"/>
          <p:cNvSpPr/>
          <p:nvPr/>
        </p:nvSpPr>
        <p:spPr>
          <a:xfrm>
            <a:off x="6986016" y="2907792"/>
            <a:ext cx="2907792"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Linux or Windows Server for hosting the application and database.</a:t>
            </a:r>
            <a:endParaRPr lang="en-US" sz="1780" dirty="0"/>
          </a:p>
        </p:txBody>
      </p:sp>
      <p:sp>
        <p:nvSpPr>
          <p:cNvPr id="15" name="Text 3"/>
          <p:cNvSpPr/>
          <p:nvPr/>
        </p:nvSpPr>
        <p:spPr>
          <a:xfrm>
            <a:off x="6986016" y="5065776"/>
            <a:ext cx="290779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MySQL</a:t>
            </a:r>
            <a:endParaRPr lang="en-US" sz="2230" dirty="0"/>
          </a:p>
        </p:txBody>
      </p:sp>
      <p:sp>
        <p:nvSpPr>
          <p:cNvPr id="16" name="Text 4"/>
          <p:cNvSpPr/>
          <p:nvPr/>
        </p:nvSpPr>
        <p:spPr>
          <a:xfrm>
            <a:off x="6986016" y="5550408"/>
            <a:ext cx="2907792"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Version 5.7 or later for managing the employee database.</a:t>
            </a:r>
            <a:endParaRPr lang="en-US" sz="1780" dirty="0"/>
          </a:p>
        </p:txBody>
      </p:sp>
      <p:sp>
        <p:nvSpPr>
          <p:cNvPr id="17" name="Text 5"/>
          <p:cNvSpPr/>
          <p:nvPr/>
        </p:nvSpPr>
        <p:spPr>
          <a:xfrm>
            <a:off x="10698480" y="2423160"/>
            <a:ext cx="2907792" cy="713232"/>
          </a:xfrm>
          <a:prstGeom prst="rect">
            <a:avLst/>
          </a:prstGeom>
          <a:noFill/>
          <a:ln/>
        </p:spPr>
        <p:txBody>
          <a:bodyPr wrap="squar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Java Development Kit (JDK)</a:t>
            </a:r>
            <a:endParaRPr lang="en-US" sz="2230" dirty="0"/>
          </a:p>
        </p:txBody>
      </p:sp>
      <p:sp>
        <p:nvSpPr>
          <p:cNvPr id="18" name="Text 6"/>
          <p:cNvSpPr/>
          <p:nvPr/>
        </p:nvSpPr>
        <p:spPr>
          <a:xfrm>
            <a:off x="10698480" y="3264408"/>
            <a:ext cx="2907792"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Version 8 or later for developing the Java application.</a:t>
            </a:r>
            <a:endParaRPr lang="en-US" sz="1780" dirty="0"/>
          </a:p>
        </p:txBody>
      </p:sp>
      <p:sp>
        <p:nvSpPr>
          <p:cNvPr id="19" name="Text 7"/>
          <p:cNvSpPr/>
          <p:nvPr/>
        </p:nvSpPr>
        <p:spPr>
          <a:xfrm>
            <a:off x="10698480" y="5065776"/>
            <a:ext cx="290779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Web Server</a:t>
            </a:r>
            <a:endParaRPr lang="en-US" sz="2230" dirty="0"/>
          </a:p>
        </p:txBody>
      </p:sp>
      <p:sp>
        <p:nvSpPr>
          <p:cNvPr id="20" name="Text 8"/>
          <p:cNvSpPr/>
          <p:nvPr/>
        </p:nvSpPr>
        <p:spPr>
          <a:xfrm>
            <a:off x="10698480" y="5550408"/>
            <a:ext cx="2907792" cy="1088136"/>
          </a:xfrm>
          <a:prstGeom prst="rect">
            <a:avLst/>
          </a:prstGeom>
          <a:noFill/>
          <a:ln/>
        </p:spPr>
        <p:txBody>
          <a:bodyPr wrap="square" lIns="0" tIns="0" rIns="0" bIns="0" rtlCol="0" anchor="ctr"/>
          <a:lstStyle/>
          <a:p>
            <a:pPr marL="0" indent="0" algn="l">
              <a:lnSpc>
                <a:spcPts val="285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Apache Tomcat or similar for deploying the web application.</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916936" y="3063240"/>
            <a:ext cx="8805672" cy="8805672"/>
          </a:xfrm>
          <a:prstGeom prst="rect">
            <a:avLst/>
          </a:prstGeom>
        </p:spPr>
      </p:pic>
      <p:pic>
        <p:nvPicPr>
          <p:cNvPr id="4" name="Image 2" descr="preencoded.png"/>
          <p:cNvPicPr>
            <a:picLocks noChangeAspect="1"/>
          </p:cNvPicPr>
          <p:nvPr/>
        </p:nvPicPr>
        <p:blipFill>
          <a:blip r:embed="rId5"/>
          <a:stretch>
            <a:fillRect/>
          </a:stretch>
        </p:blipFill>
        <p:spPr>
          <a:xfrm>
            <a:off x="2916936" y="3063240"/>
            <a:ext cx="8805672" cy="8805672"/>
          </a:xfrm>
          <a:prstGeom prst="rect">
            <a:avLst/>
          </a:prstGeom>
        </p:spPr>
      </p:pic>
      <p:pic>
        <p:nvPicPr>
          <p:cNvPr id="5" name="Image 3" descr="preencoded.png"/>
          <p:cNvPicPr>
            <a:picLocks noChangeAspect="1"/>
          </p:cNvPicPr>
          <p:nvPr/>
        </p:nvPicPr>
        <p:blipFill>
          <a:blip r:embed="rId6"/>
          <a:stretch>
            <a:fillRect/>
          </a:stretch>
        </p:blipFill>
        <p:spPr>
          <a:xfrm>
            <a:off x="2916936" y="3063240"/>
            <a:ext cx="8805672" cy="8805672"/>
          </a:xfrm>
          <a:prstGeom prst="rect">
            <a:avLst/>
          </a:prstGeom>
        </p:spPr>
      </p:pic>
      <p:pic>
        <p:nvPicPr>
          <p:cNvPr id="6" name="Image 4" descr="preencoded.png"/>
          <p:cNvPicPr>
            <a:picLocks noChangeAspect="1"/>
          </p:cNvPicPr>
          <p:nvPr/>
        </p:nvPicPr>
        <p:blipFill>
          <a:blip r:embed="rId7"/>
          <a:stretch>
            <a:fillRect/>
          </a:stretch>
        </p:blipFill>
        <p:spPr>
          <a:xfrm>
            <a:off x="2916936" y="3063240"/>
            <a:ext cx="8805672" cy="8805672"/>
          </a:xfrm>
          <a:prstGeom prst="rect">
            <a:avLst/>
          </a:prstGeom>
        </p:spPr>
      </p:pic>
      <p:sp>
        <p:nvSpPr>
          <p:cNvPr id="7" name="Text 0"/>
          <p:cNvSpPr/>
          <p:nvPr/>
        </p:nvSpPr>
        <p:spPr>
          <a:xfrm>
            <a:off x="795528" y="77724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000000"/>
                </a:solidFill>
                <a:latin typeface="思源黑体-思源黑体-SemiBold" pitchFamily="34" charset="0"/>
                <a:ea typeface="思源黑体-思源黑体-SemiBold" pitchFamily="34" charset="-122"/>
                <a:cs typeface="思源黑体-思源黑体-SemiBold" pitchFamily="34" charset="-120"/>
              </a:rPr>
              <a:t>Employee Management Module</a:t>
            </a:r>
            <a:endParaRPr lang="en-US" sz="3570" dirty="0"/>
          </a:p>
        </p:txBody>
      </p:sp>
      <p:sp>
        <p:nvSpPr>
          <p:cNvPr id="8" name="Text 1"/>
          <p:cNvSpPr/>
          <p:nvPr/>
        </p:nvSpPr>
        <p:spPr>
          <a:xfrm>
            <a:off x="914400" y="3630168"/>
            <a:ext cx="2779776" cy="356616"/>
          </a:xfrm>
          <a:prstGeom prst="rect">
            <a:avLst/>
          </a:prstGeom>
          <a:noFill/>
          <a:ln/>
        </p:spPr>
        <p:txBody>
          <a:bodyPr wrap="none" lIns="0" tIns="0" rIns="0" bIns="0" rtlCol="0" anchor="ctr"/>
          <a:lstStyle/>
          <a:p>
            <a:pPr marL="0" indent="0" algn="ct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Add Employees</a:t>
            </a:r>
            <a:endParaRPr lang="en-US" sz="2230" dirty="0"/>
          </a:p>
        </p:txBody>
      </p:sp>
      <p:sp>
        <p:nvSpPr>
          <p:cNvPr id="9" name="Text 2"/>
          <p:cNvSpPr/>
          <p:nvPr/>
        </p:nvSpPr>
        <p:spPr>
          <a:xfrm>
            <a:off x="4261104" y="1847088"/>
            <a:ext cx="2779776" cy="713232"/>
          </a:xfrm>
          <a:prstGeom prst="rect">
            <a:avLst/>
          </a:prstGeom>
          <a:noFill/>
          <a:ln/>
        </p:spPr>
        <p:txBody>
          <a:bodyPr wrap="square" lIns="0" tIns="0" rIns="0" bIns="0" rtlCol="0" anchor="ctr"/>
          <a:lstStyle/>
          <a:p>
            <a:pPr marL="0" indent="0" algn="ct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Edit Employee Records</a:t>
            </a:r>
            <a:endParaRPr lang="en-US" sz="2230" dirty="0"/>
          </a:p>
        </p:txBody>
      </p:sp>
      <p:sp>
        <p:nvSpPr>
          <p:cNvPr id="10" name="Text 3"/>
          <p:cNvSpPr/>
          <p:nvPr/>
        </p:nvSpPr>
        <p:spPr>
          <a:xfrm>
            <a:off x="5971032" y="4215384"/>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24242"/>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4"/>
          <p:cNvSpPr/>
          <p:nvPr/>
        </p:nvSpPr>
        <p:spPr>
          <a:xfrm>
            <a:off x="4187952" y="6007608"/>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2" name="Text 5"/>
          <p:cNvSpPr/>
          <p:nvPr/>
        </p:nvSpPr>
        <p:spPr>
          <a:xfrm>
            <a:off x="7598664" y="1847088"/>
            <a:ext cx="2779776" cy="713232"/>
          </a:xfrm>
          <a:prstGeom prst="rect">
            <a:avLst/>
          </a:prstGeom>
          <a:noFill/>
          <a:ln/>
        </p:spPr>
        <p:txBody>
          <a:bodyPr wrap="square" lIns="0" tIns="0" rIns="0" bIns="0" rtlCol="0" anchor="ctr"/>
          <a:lstStyle/>
          <a:p>
            <a:pPr marL="0" indent="0" algn="ct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View Employee Details</a:t>
            </a:r>
            <a:endParaRPr lang="en-US" sz="2230" dirty="0"/>
          </a:p>
        </p:txBody>
      </p:sp>
      <p:sp>
        <p:nvSpPr>
          <p:cNvPr id="13" name="Text 6"/>
          <p:cNvSpPr/>
          <p:nvPr/>
        </p:nvSpPr>
        <p:spPr>
          <a:xfrm>
            <a:off x="8494776" y="4215384"/>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2B2B2B"/>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4" name="Text 7"/>
          <p:cNvSpPr/>
          <p:nvPr/>
        </p:nvSpPr>
        <p:spPr>
          <a:xfrm>
            <a:off x="10945368" y="3282696"/>
            <a:ext cx="2779776" cy="713232"/>
          </a:xfrm>
          <a:prstGeom prst="rect">
            <a:avLst/>
          </a:prstGeom>
          <a:noFill/>
          <a:ln/>
        </p:spPr>
        <p:txBody>
          <a:bodyPr wrap="square" lIns="0" tIns="0" rIns="0" bIns="0" rtlCol="0" anchor="ctr"/>
          <a:lstStyle/>
          <a:p>
            <a:pPr marL="0" indent="0" algn="ctr">
              <a:lnSpc>
                <a:spcPts val="2790"/>
              </a:lnSpc>
              <a:buNone/>
            </a:pPr>
            <a:r>
              <a:rPr lang="en-US" sz="2230" dirty="0">
                <a:solidFill>
                  <a:srgbClr val="000000"/>
                </a:solidFill>
                <a:latin typeface="思源黑体-思源黑体-SemiBold" pitchFamily="34" charset="0"/>
                <a:ea typeface="思源黑体-思源黑体-SemiBold" pitchFamily="34" charset="-122"/>
                <a:cs typeface="思源黑体-思源黑体-SemiBold" pitchFamily="34" charset="-120"/>
              </a:rPr>
              <a:t>Delete Employee Records</a:t>
            </a:r>
            <a:endParaRPr lang="en-US" sz="2230" dirty="0"/>
          </a:p>
        </p:txBody>
      </p:sp>
      <p:sp>
        <p:nvSpPr>
          <p:cNvPr id="15" name="Text 8"/>
          <p:cNvSpPr/>
          <p:nvPr/>
        </p:nvSpPr>
        <p:spPr>
          <a:xfrm>
            <a:off x="10287000" y="6007608"/>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4A4A4A"/>
                </a:solidFill>
                <a:latin typeface="思源黑体-思源黑体-Medium" pitchFamily="34" charset="0"/>
                <a:ea typeface="思源黑体-思源黑体-Medium" pitchFamily="34" charset="-122"/>
                <a:cs typeface="思源黑体-思源黑体-Medium" pitchFamily="34" charset="-120"/>
              </a:rPr>
              <a:t>4</a:t>
            </a:r>
            <a:endParaRPr lang="en-US" sz="22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524</Words>
  <Application>Microsoft Office PowerPoint</Application>
  <PresentationFormat>Custom</PresentationFormat>
  <Paragraphs>94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praveenkumar s</cp:lastModifiedBy>
  <cp:revision>2</cp:revision>
  <dcterms:created xsi:type="dcterms:W3CDTF">2025-10-28T09:51:55Z</dcterms:created>
  <dcterms:modified xsi:type="dcterms:W3CDTF">2025-10-28T10:38:56Z</dcterms:modified>
</cp:coreProperties>
</file>